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68" r:id="rId6"/>
    <p:sldId id="259" r:id="rId7"/>
    <p:sldId id="260" r:id="rId8"/>
    <p:sldId id="261" r:id="rId9"/>
    <p:sldId id="262" r:id="rId10"/>
    <p:sldId id="263" r:id="rId11"/>
    <p:sldId id="269" r:id="rId12"/>
    <p:sldId id="264" r:id="rId13"/>
    <p:sldId id="265" r:id="rId14"/>
    <p:sldId id="273" r:id="rId15"/>
    <p:sldId id="266" r:id="rId16"/>
    <p:sldId id="270" r:id="rId17"/>
    <p:sldId id="27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2016" y="-6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35B97-423F-453E-BEC5-791AD13F1CE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14584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5B97-423F-453E-BEC5-791AD13F1CE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388025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5B97-423F-453E-BEC5-791AD13F1CE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24043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35B97-423F-453E-BEC5-791AD13F1CE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29993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35B97-423F-453E-BEC5-791AD13F1CE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259934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35B97-423F-453E-BEC5-791AD13F1CE8}"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284473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35B97-423F-453E-BEC5-791AD13F1CE8}" type="datetimeFigureOut">
              <a:rPr lang="en-US" smtClean="0"/>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219670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35B97-423F-453E-BEC5-791AD13F1CE8}" type="datetimeFigureOut">
              <a:rPr lang="en-US" smtClean="0"/>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17007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35B97-423F-453E-BEC5-791AD13F1CE8}" type="datetimeFigureOut">
              <a:rPr lang="en-US" smtClean="0"/>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421010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35B97-423F-453E-BEC5-791AD13F1CE8}"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355558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35B97-423F-453E-BEC5-791AD13F1CE8}"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C0293-58C7-4E2A-985B-25C3DB9AD9BD}" type="slidenum">
              <a:rPr lang="en-US" smtClean="0"/>
              <a:t>‹#›</a:t>
            </a:fld>
            <a:endParaRPr lang="en-US"/>
          </a:p>
        </p:txBody>
      </p:sp>
    </p:spTree>
    <p:extLst>
      <p:ext uri="{BB962C8B-B14F-4D97-AF65-F5344CB8AC3E}">
        <p14:creationId xmlns:p14="http://schemas.microsoft.com/office/powerpoint/2010/main" val="421245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35B97-423F-453E-BEC5-791AD13F1CE8}" type="datetimeFigureOut">
              <a:rPr lang="en-US" smtClean="0"/>
              <a:t>6/5/2013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C0293-58C7-4E2A-985B-25C3DB9AD9BD}" type="slidenum">
              <a:rPr lang="en-US" smtClean="0"/>
              <a:t>‹#›</a:t>
            </a:fld>
            <a:endParaRPr lang="en-US"/>
          </a:p>
        </p:txBody>
      </p:sp>
    </p:spTree>
    <p:extLst>
      <p:ext uri="{BB962C8B-B14F-4D97-AF65-F5344CB8AC3E}">
        <p14:creationId xmlns:p14="http://schemas.microsoft.com/office/powerpoint/2010/main" val="100647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7772400" y="0"/>
            <a:ext cx="1332441" cy="1568432"/>
          </a:xfrm>
          <a:prstGeom prst="rect">
            <a:avLst/>
          </a:prstGeom>
          <a:noFill/>
          <a:ln w="9525">
            <a:noFill/>
            <a:miter lim="800000"/>
            <a:headEnd/>
            <a:tailEnd/>
          </a:ln>
        </p:spPr>
      </p:pic>
      <p:sp>
        <p:nvSpPr>
          <p:cNvPr id="2" name="Title 1"/>
          <p:cNvSpPr>
            <a:spLocks noGrp="1"/>
          </p:cNvSpPr>
          <p:nvPr>
            <p:ph type="ctrTitle"/>
          </p:nvPr>
        </p:nvSpPr>
        <p:spPr>
          <a:xfrm>
            <a:off x="685800" y="2667000"/>
            <a:ext cx="7772400" cy="933450"/>
          </a:xfrm>
        </p:spPr>
        <p:txBody>
          <a:bodyPr>
            <a:noAutofit/>
          </a:bodyPr>
          <a:lstStyle/>
          <a:p>
            <a:r>
              <a:rPr lang="en-US" sz="2800" b="1" dirty="0"/>
              <a:t>Using a Content Management System Website for the Dissemination of Official Statistics</a:t>
            </a:r>
            <a:endParaRPr lang="en-US" sz="2800" dirty="0"/>
          </a:p>
        </p:txBody>
      </p:sp>
      <p:sp>
        <p:nvSpPr>
          <p:cNvPr id="3" name="Subtitle 2"/>
          <p:cNvSpPr>
            <a:spLocks noGrp="1"/>
          </p:cNvSpPr>
          <p:nvPr>
            <p:ph type="subTitle" idx="1"/>
          </p:nvPr>
        </p:nvSpPr>
        <p:spPr/>
        <p:txBody>
          <a:bodyPr>
            <a:normAutofit/>
          </a:bodyPr>
          <a:lstStyle/>
          <a:p>
            <a:r>
              <a:rPr lang="en-US" sz="2400" i="1" dirty="0"/>
              <a:t>By Edwin St Catherine, </a:t>
            </a:r>
            <a:endParaRPr lang="en-US" sz="2400" i="1" dirty="0" smtClean="0"/>
          </a:p>
          <a:p>
            <a:r>
              <a:rPr lang="en-US" sz="2400" i="1" dirty="0" smtClean="0"/>
              <a:t>Director </a:t>
            </a:r>
            <a:r>
              <a:rPr lang="en-US" sz="2400" i="1" dirty="0"/>
              <a:t>of Statistics, SAINT LUCIA</a:t>
            </a:r>
            <a:endParaRPr lang="en-US" sz="2400" dirty="0"/>
          </a:p>
        </p:txBody>
      </p:sp>
      <p:sp>
        <p:nvSpPr>
          <p:cNvPr id="4" name="Title 1"/>
          <p:cNvSpPr txBox="1">
            <a:spLocks/>
          </p:cNvSpPr>
          <p:nvPr/>
        </p:nvSpPr>
        <p:spPr>
          <a:xfrm>
            <a:off x="533400" y="533400"/>
            <a:ext cx="80611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UN Regional Workshop on Data </a:t>
            </a:r>
            <a:r>
              <a:rPr lang="en-US" sz="2800" dirty="0" smtClean="0"/>
              <a:t>Dissemination </a:t>
            </a:r>
            <a:endParaRPr lang="en-US" sz="2800" dirty="0" smtClean="0"/>
          </a:p>
          <a:p>
            <a:r>
              <a:rPr lang="en-US" sz="2800" dirty="0" smtClean="0"/>
              <a:t>and </a:t>
            </a:r>
            <a:r>
              <a:rPr lang="en-US" sz="2800" dirty="0" smtClean="0"/>
              <a:t>Communication, IBGE, Rio </a:t>
            </a:r>
            <a:r>
              <a:rPr lang="en-US" sz="2800" dirty="0" smtClean="0"/>
              <a:t>de Janeiro</a:t>
            </a:r>
            <a:r>
              <a:rPr lang="en-US" sz="2800" dirty="0"/>
              <a:t>, Brazil, </a:t>
            </a:r>
            <a:endParaRPr lang="en-US" sz="2800" dirty="0" smtClean="0"/>
          </a:p>
          <a:p>
            <a:r>
              <a:rPr lang="en-US" sz="2800" dirty="0" smtClean="0"/>
              <a:t>5-7 </a:t>
            </a:r>
            <a:r>
              <a:rPr lang="en-US" sz="2800" dirty="0"/>
              <a:t>June 2013</a:t>
            </a:r>
          </a:p>
        </p:txBody>
      </p:sp>
    </p:spTree>
    <p:extLst>
      <p:ext uri="{BB962C8B-B14F-4D97-AF65-F5344CB8AC3E}">
        <p14:creationId xmlns:p14="http://schemas.microsoft.com/office/powerpoint/2010/main" val="347832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Features of the </a:t>
            </a:r>
            <a:r>
              <a:rPr lang="en-US" dirty="0" smtClean="0"/>
              <a:t/>
            </a:r>
            <a:br>
              <a:rPr lang="en-US" dirty="0" smtClean="0"/>
            </a:br>
            <a:r>
              <a:rPr lang="en-US" dirty="0" smtClean="0"/>
              <a:t>Web </a:t>
            </a:r>
            <a:r>
              <a:rPr lang="en-US" dirty="0"/>
              <a:t>CM System</a:t>
            </a:r>
          </a:p>
        </p:txBody>
      </p:sp>
      <p:sp>
        <p:nvSpPr>
          <p:cNvPr id="3" name="Content Placeholder 2"/>
          <p:cNvSpPr>
            <a:spLocks noGrp="1"/>
          </p:cNvSpPr>
          <p:nvPr>
            <p:ph idx="1"/>
          </p:nvPr>
        </p:nvSpPr>
        <p:spPr/>
        <p:txBody>
          <a:bodyPr/>
          <a:lstStyle/>
          <a:p>
            <a:r>
              <a:rPr lang="en-US" dirty="0"/>
              <a:t>feedback from website users on the most popular </a:t>
            </a:r>
            <a:r>
              <a:rPr lang="en-US" dirty="0" smtClean="0"/>
              <a:t>articles</a:t>
            </a:r>
          </a:p>
          <a:p>
            <a:r>
              <a:rPr lang="en-US" dirty="0"/>
              <a:t>latest new </a:t>
            </a:r>
            <a:r>
              <a:rPr lang="en-US" dirty="0" smtClean="0"/>
              <a:t>items</a:t>
            </a:r>
          </a:p>
          <a:p>
            <a:r>
              <a:rPr lang="en-US" dirty="0" smtClean="0"/>
              <a:t>Newsflashes</a:t>
            </a:r>
          </a:p>
          <a:p>
            <a:r>
              <a:rPr lang="en-US" dirty="0" smtClean="0"/>
              <a:t>Web syndication</a:t>
            </a:r>
          </a:p>
          <a:p>
            <a:r>
              <a:rPr lang="en-US" dirty="0" smtClean="0"/>
              <a:t>Web </a:t>
            </a:r>
            <a:r>
              <a:rPr lang="en-US" dirty="0" smtClean="0"/>
              <a:t>services (making API available)</a:t>
            </a:r>
            <a:endParaRPr lang="en-US" dirty="0" smtClean="0"/>
          </a:p>
        </p:txBody>
      </p:sp>
      <p:pic>
        <p:nvPicPr>
          <p:cNvPr id="4" name="Picture 1"/>
          <p:cNvPicPr>
            <a:picLocks noChangeAspect="1" noChangeArrowheads="1"/>
          </p:cNvPicPr>
          <p:nvPr/>
        </p:nvPicPr>
        <p:blipFill>
          <a:blip r:embed="rId2" cstate="print"/>
          <a:srcRect/>
          <a:stretch>
            <a:fillRect/>
          </a:stretch>
        </p:blipFill>
        <p:spPr bwMode="auto">
          <a:xfrm>
            <a:off x="7772400" y="0"/>
            <a:ext cx="1332442" cy="1568433"/>
          </a:xfrm>
          <a:prstGeom prst="rect">
            <a:avLst/>
          </a:prstGeom>
          <a:noFill/>
          <a:ln w="9525">
            <a:noFill/>
            <a:miter lim="800000"/>
            <a:headEnd/>
            <a:tailEnd/>
          </a:ln>
        </p:spPr>
      </p:pic>
    </p:spTree>
    <p:extLst>
      <p:ext uri="{BB962C8B-B14F-4D97-AF65-F5344CB8AC3E}">
        <p14:creationId xmlns:p14="http://schemas.microsoft.com/office/powerpoint/2010/main" val="183639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718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CMS System to NADA </a:t>
            </a:r>
            <a:r>
              <a:rPr lang="en-US" dirty="0" smtClean="0"/>
              <a:t/>
            </a:r>
            <a:br>
              <a:rPr lang="en-US" dirty="0" smtClean="0"/>
            </a:br>
            <a:r>
              <a:rPr lang="en-US" dirty="0" smtClean="0"/>
              <a:t>(</a:t>
            </a:r>
            <a:r>
              <a:rPr lang="en-US" dirty="0"/>
              <a:t>National Data Archive)</a:t>
            </a:r>
          </a:p>
        </p:txBody>
      </p:sp>
      <p:sp>
        <p:nvSpPr>
          <p:cNvPr id="3" name="Content Placeholder 2"/>
          <p:cNvSpPr>
            <a:spLocks noGrp="1"/>
          </p:cNvSpPr>
          <p:nvPr>
            <p:ph idx="1"/>
          </p:nvPr>
        </p:nvSpPr>
        <p:spPr/>
        <p:txBody>
          <a:bodyPr/>
          <a:lstStyle/>
          <a:p>
            <a:r>
              <a:rPr lang="en-US" dirty="0" smtClean="0"/>
              <a:t>Leverages the documentation which has already been developed for various Censuses and Surveys:</a:t>
            </a:r>
          </a:p>
          <a:p>
            <a:pPr lvl="1"/>
            <a:r>
              <a:rPr lang="en-US" dirty="0"/>
              <a:t>IHSN (International Household Survey Network) Metadata </a:t>
            </a:r>
            <a:r>
              <a:rPr lang="en-US" dirty="0" smtClean="0"/>
              <a:t>Editor </a:t>
            </a:r>
          </a:p>
          <a:p>
            <a:pPr lvl="1"/>
            <a:r>
              <a:rPr lang="en-US" dirty="0" smtClean="0"/>
              <a:t>Preparation </a:t>
            </a:r>
            <a:r>
              <a:rPr lang="en-US" dirty="0"/>
              <a:t>of metadata and data on our censuses, household and enterprise surveys for publishing in an online </a:t>
            </a:r>
            <a:r>
              <a:rPr lang="en-US" dirty="0" smtClean="0"/>
              <a:t>catalog which can be referenced from the Web CMS</a:t>
            </a:r>
            <a:endParaRPr lang="en-US" dirty="0"/>
          </a:p>
        </p:txBody>
      </p:sp>
    </p:spTree>
    <p:extLst>
      <p:ext uri="{BB962C8B-B14F-4D97-AF65-F5344CB8AC3E}">
        <p14:creationId xmlns:p14="http://schemas.microsoft.com/office/powerpoint/2010/main" val="172831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CMS System to NADA </a:t>
            </a:r>
            <a:br>
              <a:rPr lang="en-US" dirty="0"/>
            </a:br>
            <a:r>
              <a:rPr lang="en-US" dirty="0"/>
              <a:t>(National Data Archive)</a:t>
            </a:r>
          </a:p>
        </p:txBody>
      </p:sp>
      <p:sp>
        <p:nvSpPr>
          <p:cNvPr id="3" name="Content Placeholder 2"/>
          <p:cNvSpPr>
            <a:spLocks noGrp="1"/>
          </p:cNvSpPr>
          <p:nvPr>
            <p:ph idx="1"/>
          </p:nvPr>
        </p:nvSpPr>
        <p:spPr/>
        <p:txBody>
          <a:bodyPr>
            <a:normAutofit lnSpcReduction="10000"/>
          </a:bodyPr>
          <a:lstStyle/>
          <a:p>
            <a:r>
              <a:rPr lang="en-US" dirty="0" smtClean="0"/>
              <a:t>The </a:t>
            </a:r>
            <a:r>
              <a:rPr lang="en-US" dirty="0"/>
              <a:t>metadata produced by the Editor is compliant with the Data Documentation Initiative (DDI) 2.n and the Dublin Core XML metadata </a:t>
            </a:r>
            <a:r>
              <a:rPr lang="en-US" dirty="0" smtClean="0"/>
              <a:t>standards</a:t>
            </a:r>
          </a:p>
          <a:p>
            <a:r>
              <a:rPr lang="en-US" dirty="0" smtClean="0"/>
              <a:t>Integration ensures </a:t>
            </a:r>
            <a:r>
              <a:rPr lang="en-US" dirty="0"/>
              <a:t>that researchers are able to relate information published on the site to detailed explanations of relevant concepts, methods, procedures associated with published data.</a:t>
            </a:r>
          </a:p>
        </p:txBody>
      </p:sp>
    </p:spTree>
    <p:extLst>
      <p:ext uri="{BB962C8B-B14F-4D97-AF65-F5344CB8AC3E}">
        <p14:creationId xmlns:p14="http://schemas.microsoft.com/office/powerpoint/2010/main" val="1438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489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Ensure that CMS is </a:t>
            </a:r>
            <a:r>
              <a:rPr lang="en-US" b="1" i="1" dirty="0"/>
              <a:t>Social</a:t>
            </a:r>
            <a:r>
              <a:rPr lang="en-US" dirty="0"/>
              <a:t> to allow more effective interaction with Users</a:t>
            </a:r>
          </a:p>
        </p:txBody>
      </p:sp>
      <p:sp>
        <p:nvSpPr>
          <p:cNvPr id="3" name="Content Placeholder 2"/>
          <p:cNvSpPr>
            <a:spLocks noGrp="1"/>
          </p:cNvSpPr>
          <p:nvPr>
            <p:ph idx="1"/>
          </p:nvPr>
        </p:nvSpPr>
        <p:spPr/>
        <p:txBody>
          <a:bodyPr>
            <a:normAutofit lnSpcReduction="10000"/>
          </a:bodyPr>
          <a:lstStyle/>
          <a:p>
            <a:r>
              <a:rPr lang="en-US" dirty="0" smtClean="0"/>
              <a:t>Articles can either </a:t>
            </a:r>
          </a:p>
          <a:p>
            <a:pPr lvl="1"/>
            <a:r>
              <a:rPr lang="en-US" dirty="0" smtClean="0"/>
              <a:t>like </a:t>
            </a:r>
            <a:r>
              <a:rPr lang="en-US" dirty="0"/>
              <a:t>or </a:t>
            </a:r>
            <a:r>
              <a:rPr lang="en-US" dirty="0" smtClean="0"/>
              <a:t>plus </a:t>
            </a:r>
            <a:r>
              <a:rPr lang="en-US" dirty="0"/>
              <a:t>one </a:t>
            </a:r>
            <a:r>
              <a:rPr lang="en-US" dirty="0" smtClean="0"/>
              <a:t>(</a:t>
            </a:r>
            <a:r>
              <a:rPr lang="en-US" dirty="0" err="1" smtClean="0"/>
              <a:t>facebook</a:t>
            </a:r>
            <a:r>
              <a:rPr lang="en-US" dirty="0" smtClean="0"/>
              <a:t>, </a:t>
            </a:r>
            <a:r>
              <a:rPr lang="en-US" dirty="0" err="1" smtClean="0"/>
              <a:t>google</a:t>
            </a:r>
            <a:r>
              <a:rPr lang="en-US" dirty="0" smtClean="0"/>
              <a:t> plus) articles</a:t>
            </a:r>
          </a:p>
          <a:p>
            <a:pPr lvl="1"/>
            <a:r>
              <a:rPr lang="en-US" dirty="0" smtClean="0"/>
              <a:t>Comment </a:t>
            </a:r>
            <a:r>
              <a:rPr lang="en-US" dirty="0"/>
              <a:t>and post the comment along with a link to the article from our website </a:t>
            </a:r>
            <a:r>
              <a:rPr lang="en-US" dirty="0" smtClean="0"/>
              <a:t>to:</a:t>
            </a:r>
          </a:p>
          <a:p>
            <a:pPr lvl="2"/>
            <a:r>
              <a:rPr lang="en-US" dirty="0" err="1" smtClean="0"/>
              <a:t>facebook</a:t>
            </a:r>
            <a:r>
              <a:rPr lang="en-US" dirty="0"/>
              <a:t>, twitter, </a:t>
            </a:r>
            <a:r>
              <a:rPr lang="en-US" dirty="0" err="1"/>
              <a:t>linkedin</a:t>
            </a:r>
            <a:r>
              <a:rPr lang="en-US" dirty="0"/>
              <a:t> or </a:t>
            </a:r>
            <a:r>
              <a:rPr lang="en-US" dirty="0" err="1"/>
              <a:t>google</a:t>
            </a:r>
            <a:r>
              <a:rPr lang="en-US" dirty="0"/>
              <a:t> plus </a:t>
            </a:r>
            <a:r>
              <a:rPr lang="en-US" dirty="0" smtClean="0"/>
              <a:t>account</a:t>
            </a:r>
          </a:p>
          <a:p>
            <a:r>
              <a:rPr lang="en-US" dirty="0"/>
              <a:t>We would like to make the postings to our twitter account when articles are updated automatic </a:t>
            </a:r>
            <a:endParaRPr lang="en-US" dirty="0" smtClean="0"/>
          </a:p>
          <a:p>
            <a:pPr lvl="1"/>
            <a:r>
              <a:rPr lang="en-US" dirty="0" smtClean="0"/>
              <a:t>to </a:t>
            </a:r>
            <a:r>
              <a:rPr lang="en-US" dirty="0"/>
              <a:t>encourage a larger following of the content which we post to our website.</a:t>
            </a:r>
          </a:p>
        </p:txBody>
      </p:sp>
    </p:spTree>
    <p:extLst>
      <p:ext uri="{BB962C8B-B14F-4D97-AF65-F5344CB8AC3E}">
        <p14:creationId xmlns:p14="http://schemas.microsoft.com/office/powerpoint/2010/main" val="2437929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39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581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144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726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3600" dirty="0" smtClean="0"/>
              <a:t>Thank you for your attention</a:t>
            </a:r>
            <a:endParaRPr lang="en-US" sz="3600" dirty="0"/>
          </a:p>
        </p:txBody>
      </p:sp>
    </p:spTree>
    <p:extLst>
      <p:ext uri="{BB962C8B-B14F-4D97-AF65-F5344CB8AC3E}">
        <p14:creationId xmlns:p14="http://schemas.microsoft.com/office/powerpoint/2010/main" val="5109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Data Objective of </a:t>
            </a:r>
            <a:br>
              <a:rPr lang="en-US" dirty="0" smtClean="0"/>
            </a:br>
            <a:r>
              <a:rPr lang="en-US" dirty="0" smtClean="0"/>
              <a:t>Website Re-design</a:t>
            </a:r>
            <a:endParaRPr lang="en-US" dirty="0"/>
          </a:p>
        </p:txBody>
      </p:sp>
      <p:sp>
        <p:nvSpPr>
          <p:cNvPr id="3" name="Content Placeholder 2"/>
          <p:cNvSpPr>
            <a:spLocks noGrp="1"/>
          </p:cNvSpPr>
          <p:nvPr>
            <p:ph idx="1"/>
          </p:nvPr>
        </p:nvSpPr>
        <p:spPr/>
        <p:txBody>
          <a:bodyPr>
            <a:normAutofit fontScale="92500" lnSpcReduction="10000"/>
          </a:bodyPr>
          <a:lstStyle/>
          <a:p>
            <a:pPr lvl="0"/>
            <a:r>
              <a:rPr lang="en-CA" dirty="0" smtClean="0"/>
              <a:t>Data </a:t>
            </a:r>
            <a:r>
              <a:rPr lang="en-CA" dirty="0"/>
              <a:t>which are:</a:t>
            </a:r>
            <a:endParaRPr lang="en-US" dirty="0"/>
          </a:p>
          <a:p>
            <a:pPr lvl="1"/>
            <a:r>
              <a:rPr lang="en-CA" dirty="0"/>
              <a:t>Free of cost</a:t>
            </a:r>
            <a:endParaRPr lang="en-US" dirty="0"/>
          </a:p>
          <a:p>
            <a:pPr lvl="1"/>
            <a:r>
              <a:rPr lang="en-CA" dirty="0"/>
              <a:t>Free of barriers to redistribution</a:t>
            </a:r>
            <a:endParaRPr lang="en-US" dirty="0"/>
          </a:p>
          <a:p>
            <a:pPr lvl="1"/>
            <a:r>
              <a:rPr lang="en-CA" dirty="0"/>
              <a:t>Machine readable and in reusable formats</a:t>
            </a:r>
            <a:endParaRPr lang="en-US" dirty="0"/>
          </a:p>
          <a:p>
            <a:pPr lvl="1"/>
            <a:r>
              <a:rPr lang="en-CA" dirty="0"/>
              <a:t>Well indexed and ‘findable’</a:t>
            </a:r>
            <a:endParaRPr lang="en-US" dirty="0"/>
          </a:p>
          <a:p>
            <a:pPr lvl="0"/>
            <a:r>
              <a:rPr lang="en-CA" dirty="0"/>
              <a:t>A concept, a movement</a:t>
            </a:r>
            <a:endParaRPr lang="en-US" dirty="0"/>
          </a:p>
          <a:p>
            <a:pPr lvl="1"/>
            <a:r>
              <a:rPr lang="en-CA" dirty="0"/>
              <a:t>International </a:t>
            </a:r>
            <a:r>
              <a:rPr lang="en-CA" dirty="0" smtClean="0"/>
              <a:t>initiatives - </a:t>
            </a:r>
            <a:r>
              <a:rPr lang="en-CA" dirty="0" err="1" smtClean="0"/>
              <a:t>Joomla</a:t>
            </a:r>
            <a:endParaRPr lang="en-US" dirty="0"/>
          </a:p>
          <a:p>
            <a:pPr lvl="1"/>
            <a:r>
              <a:rPr lang="en-CA" dirty="0" smtClean="0"/>
              <a:t>Rooted </a:t>
            </a:r>
            <a:r>
              <a:rPr lang="en-CA" dirty="0"/>
              <a:t>in the language of ‘data liberation’</a:t>
            </a:r>
            <a:endParaRPr lang="en-US" dirty="0"/>
          </a:p>
          <a:p>
            <a:pPr lvl="1"/>
            <a:r>
              <a:rPr lang="en-CA" dirty="0"/>
              <a:t>Newer aspects include application development, mash-ups,  linked data and the semantic web</a:t>
            </a:r>
            <a:endParaRPr lang="en-US" dirty="0"/>
          </a:p>
          <a:p>
            <a:endParaRPr lang="en-US" dirty="0"/>
          </a:p>
        </p:txBody>
      </p:sp>
      <p:pic>
        <p:nvPicPr>
          <p:cNvPr id="4" name="Picture 1"/>
          <p:cNvPicPr>
            <a:picLocks noChangeAspect="1" noChangeArrowheads="1"/>
          </p:cNvPicPr>
          <p:nvPr/>
        </p:nvPicPr>
        <p:blipFill>
          <a:blip r:embed="rId2" cstate="print"/>
          <a:srcRect/>
          <a:stretch>
            <a:fillRect/>
          </a:stretch>
        </p:blipFill>
        <p:spPr bwMode="auto">
          <a:xfrm>
            <a:off x="7772400" y="0"/>
            <a:ext cx="1332442" cy="1568433"/>
          </a:xfrm>
          <a:prstGeom prst="rect">
            <a:avLst/>
          </a:prstGeom>
          <a:noFill/>
          <a:ln w="9525">
            <a:noFill/>
            <a:miter lim="800000"/>
            <a:headEnd/>
            <a:tailEnd/>
          </a:ln>
        </p:spPr>
      </p:pic>
    </p:spTree>
    <p:extLst>
      <p:ext uri="{BB962C8B-B14F-4D97-AF65-F5344CB8AC3E}">
        <p14:creationId xmlns:p14="http://schemas.microsoft.com/office/powerpoint/2010/main" val="138223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Available Web </a:t>
            </a:r>
            <a:br>
              <a:rPr lang="en-US" dirty="0" smtClean="0"/>
            </a:br>
            <a:r>
              <a:rPr lang="en-US" dirty="0" smtClean="0"/>
              <a:t>Dissemination Tools</a:t>
            </a:r>
            <a:endParaRPr lang="en-US" dirty="0"/>
          </a:p>
        </p:txBody>
      </p:sp>
      <p:sp>
        <p:nvSpPr>
          <p:cNvPr id="3" name="Content Placeholder 2"/>
          <p:cNvSpPr>
            <a:spLocks noGrp="1"/>
          </p:cNvSpPr>
          <p:nvPr>
            <p:ph idx="1"/>
          </p:nvPr>
        </p:nvSpPr>
        <p:spPr/>
        <p:txBody>
          <a:bodyPr/>
          <a:lstStyle/>
          <a:p>
            <a:r>
              <a:rPr lang="en-US" dirty="0" err="1" smtClean="0"/>
              <a:t>Redatam</a:t>
            </a:r>
            <a:r>
              <a:rPr lang="en-US" dirty="0" smtClean="0"/>
              <a:t> for the dissemination of data from Census and survey databases</a:t>
            </a:r>
          </a:p>
          <a:p>
            <a:r>
              <a:rPr lang="en-US" dirty="0" err="1" smtClean="0"/>
              <a:t>DevInfo</a:t>
            </a:r>
            <a:r>
              <a:rPr lang="en-US" dirty="0" smtClean="0"/>
              <a:t> for the dissemination of national indicators</a:t>
            </a:r>
          </a:p>
          <a:p>
            <a:r>
              <a:rPr lang="en-US" dirty="0" smtClean="0"/>
              <a:t>Support from ECLAC and UNICEF and based on New Project supported by the CDB (Caribbean Development Bank) for strengthening the use of DEV INFO in the Region</a:t>
            </a:r>
            <a:r>
              <a:rPr lang="en-US" dirty="0" smtClean="0"/>
              <a:t>.</a:t>
            </a:r>
          </a:p>
          <a:p>
            <a:endParaRPr lang="en-US" dirty="0"/>
          </a:p>
        </p:txBody>
      </p:sp>
      <p:pic>
        <p:nvPicPr>
          <p:cNvPr id="4" name="Picture 1"/>
          <p:cNvPicPr>
            <a:picLocks noChangeAspect="1" noChangeArrowheads="1"/>
          </p:cNvPicPr>
          <p:nvPr/>
        </p:nvPicPr>
        <p:blipFill>
          <a:blip r:embed="rId2" cstate="print"/>
          <a:srcRect/>
          <a:stretch>
            <a:fillRect/>
          </a:stretch>
        </p:blipFill>
        <p:spPr bwMode="auto">
          <a:xfrm>
            <a:off x="7772400" y="0"/>
            <a:ext cx="1332442" cy="1568433"/>
          </a:xfrm>
          <a:prstGeom prst="rect">
            <a:avLst/>
          </a:prstGeom>
          <a:noFill/>
          <a:ln w="9525">
            <a:noFill/>
            <a:miter lim="800000"/>
            <a:headEnd/>
            <a:tailEnd/>
          </a:ln>
        </p:spPr>
      </p:pic>
    </p:spTree>
    <p:extLst>
      <p:ext uri="{BB962C8B-B14F-4D97-AF65-F5344CB8AC3E}">
        <p14:creationId xmlns:p14="http://schemas.microsoft.com/office/powerpoint/2010/main" val="423828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08069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323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3405" cy="514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505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WebSite</a:t>
            </a:r>
            <a:r>
              <a:rPr lang="en-US" dirty="0" smtClean="0"/>
              <a:t>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Ensures </a:t>
            </a:r>
            <a:r>
              <a:rPr lang="en-US" dirty="0"/>
              <a:t>that persons within units of our department with direct responsibility for the production and approval of data were responsible within agreed norms for the content of specific articles published on the </a:t>
            </a:r>
            <a:r>
              <a:rPr lang="en-US" dirty="0" smtClean="0"/>
              <a:t>website.</a:t>
            </a:r>
          </a:p>
          <a:p>
            <a:r>
              <a:rPr lang="en-US" dirty="0" smtClean="0"/>
              <a:t>Designed so that designated </a:t>
            </a:r>
            <a:r>
              <a:rPr lang="en-US" dirty="0"/>
              <a:t>staff is allowed to login and update website </a:t>
            </a:r>
            <a:r>
              <a:rPr lang="en-US" dirty="0" smtClean="0"/>
              <a:t>content based on security rights.</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7772400" y="0"/>
            <a:ext cx="1332442" cy="1568433"/>
          </a:xfrm>
          <a:prstGeom prst="rect">
            <a:avLst/>
          </a:prstGeom>
          <a:noFill/>
          <a:ln w="9525">
            <a:noFill/>
            <a:miter lim="800000"/>
            <a:headEnd/>
            <a:tailEnd/>
          </a:ln>
        </p:spPr>
      </p:pic>
    </p:spTree>
    <p:extLst>
      <p:ext uri="{BB962C8B-B14F-4D97-AF65-F5344CB8AC3E}">
        <p14:creationId xmlns:p14="http://schemas.microsoft.com/office/powerpoint/2010/main" val="3788090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WebSite</a:t>
            </a:r>
            <a:r>
              <a:rPr lang="en-US" dirty="0"/>
              <a:t> Management</a:t>
            </a:r>
          </a:p>
        </p:txBody>
      </p:sp>
      <p:sp>
        <p:nvSpPr>
          <p:cNvPr id="3" name="Content Placeholder 2"/>
          <p:cNvSpPr>
            <a:spLocks noGrp="1"/>
          </p:cNvSpPr>
          <p:nvPr>
            <p:ph idx="1"/>
          </p:nvPr>
        </p:nvSpPr>
        <p:spPr/>
        <p:txBody>
          <a:bodyPr>
            <a:normAutofit fontScale="85000" lnSpcReduction="10000"/>
          </a:bodyPr>
          <a:lstStyle/>
          <a:p>
            <a:r>
              <a:rPr lang="en-US" dirty="0"/>
              <a:t>Website content can be uploaded and managed by staff without any knowledge of specific web publishing technologies</a:t>
            </a:r>
            <a:r>
              <a:rPr lang="en-US" dirty="0" smtClean="0"/>
              <a:t>.</a:t>
            </a:r>
          </a:p>
          <a:p>
            <a:r>
              <a:rPr lang="en-US" dirty="0"/>
              <a:t>Creating content is simple with the WYSIWYG editor, giving even novice users the ability to combine text, images in an attractive </a:t>
            </a:r>
            <a:r>
              <a:rPr lang="en-US" dirty="0" smtClean="0"/>
              <a:t>way</a:t>
            </a:r>
          </a:p>
          <a:p>
            <a:pPr lvl="0"/>
            <a:r>
              <a:rPr lang="en-US" dirty="0" smtClean="0"/>
              <a:t>Specific </a:t>
            </a:r>
            <a:r>
              <a:rPr lang="en-US" dirty="0"/>
              <a:t>knowledge of web publishing technologies to update the </a:t>
            </a:r>
            <a:r>
              <a:rPr lang="en-US" dirty="0" smtClean="0"/>
              <a:t>website is not required. </a:t>
            </a:r>
          </a:p>
          <a:p>
            <a:pPr lvl="0"/>
            <a:r>
              <a:rPr lang="en-US" dirty="0" smtClean="0"/>
              <a:t>Avoid the </a:t>
            </a:r>
            <a:r>
              <a:rPr lang="en-US" dirty="0"/>
              <a:t>overreliance of the Central Statistics Office on a few individuals. This new model is therefore more resilient. </a:t>
            </a:r>
          </a:p>
          <a:p>
            <a:endParaRPr lang="en-US" dirty="0"/>
          </a:p>
        </p:txBody>
      </p:sp>
      <p:pic>
        <p:nvPicPr>
          <p:cNvPr id="4" name="Picture 1"/>
          <p:cNvPicPr>
            <a:picLocks noChangeAspect="1" noChangeArrowheads="1"/>
          </p:cNvPicPr>
          <p:nvPr/>
        </p:nvPicPr>
        <p:blipFill>
          <a:blip r:embed="rId2" cstate="print"/>
          <a:srcRect/>
          <a:stretch>
            <a:fillRect/>
          </a:stretch>
        </p:blipFill>
        <p:spPr bwMode="auto">
          <a:xfrm>
            <a:off x="7772400" y="0"/>
            <a:ext cx="1332442" cy="1568433"/>
          </a:xfrm>
          <a:prstGeom prst="rect">
            <a:avLst/>
          </a:prstGeom>
          <a:noFill/>
          <a:ln w="9525">
            <a:noFill/>
            <a:miter lim="800000"/>
            <a:headEnd/>
            <a:tailEnd/>
          </a:ln>
        </p:spPr>
      </p:pic>
    </p:spTree>
    <p:extLst>
      <p:ext uri="{BB962C8B-B14F-4D97-AF65-F5344CB8AC3E}">
        <p14:creationId xmlns:p14="http://schemas.microsoft.com/office/powerpoint/2010/main" val="362066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WebSite</a:t>
            </a:r>
            <a:r>
              <a:rPr lang="en-US" dirty="0"/>
              <a:t> Management</a:t>
            </a:r>
          </a:p>
        </p:txBody>
      </p:sp>
      <p:sp>
        <p:nvSpPr>
          <p:cNvPr id="3" name="Content Placeholder 2"/>
          <p:cNvSpPr>
            <a:spLocks noGrp="1"/>
          </p:cNvSpPr>
          <p:nvPr>
            <p:ph idx="1"/>
          </p:nvPr>
        </p:nvSpPr>
        <p:spPr/>
        <p:txBody>
          <a:bodyPr/>
          <a:lstStyle/>
          <a:p>
            <a:r>
              <a:rPr lang="en-US" dirty="0" smtClean="0"/>
              <a:t>In managing </a:t>
            </a:r>
            <a:r>
              <a:rPr lang="en-US" dirty="0"/>
              <a:t>the dissemination process, roles, rights and responsibilities for updating specific segments in the website are clear and respect the established hierarchy of responsibility within the unit of the Central Statistics Office.</a:t>
            </a:r>
          </a:p>
        </p:txBody>
      </p:sp>
      <p:pic>
        <p:nvPicPr>
          <p:cNvPr id="4" name="Picture 1"/>
          <p:cNvPicPr>
            <a:picLocks noChangeAspect="1" noChangeArrowheads="1"/>
          </p:cNvPicPr>
          <p:nvPr/>
        </p:nvPicPr>
        <p:blipFill>
          <a:blip r:embed="rId2" cstate="print"/>
          <a:srcRect/>
          <a:stretch>
            <a:fillRect/>
          </a:stretch>
        </p:blipFill>
        <p:spPr bwMode="auto">
          <a:xfrm>
            <a:off x="7772400" y="0"/>
            <a:ext cx="1332442" cy="1568433"/>
          </a:xfrm>
          <a:prstGeom prst="rect">
            <a:avLst/>
          </a:prstGeom>
          <a:noFill/>
          <a:ln w="9525">
            <a:noFill/>
            <a:miter lim="800000"/>
            <a:headEnd/>
            <a:tailEnd/>
          </a:ln>
        </p:spPr>
      </p:pic>
    </p:spTree>
    <p:extLst>
      <p:ext uri="{BB962C8B-B14F-4D97-AF65-F5344CB8AC3E}">
        <p14:creationId xmlns:p14="http://schemas.microsoft.com/office/powerpoint/2010/main" val="344965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of the </a:t>
            </a:r>
            <a:br>
              <a:rPr lang="en-US" dirty="0" smtClean="0"/>
            </a:br>
            <a:r>
              <a:rPr lang="en-US" dirty="0" smtClean="0"/>
              <a:t>Web CM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Web Link Management</a:t>
            </a:r>
          </a:p>
          <a:p>
            <a:pPr lvl="1"/>
            <a:r>
              <a:rPr lang="en-US" dirty="0"/>
              <a:t>Providing link resources for site users sorted into </a:t>
            </a:r>
            <a:r>
              <a:rPr lang="en-US" dirty="0" smtClean="0"/>
              <a:t>categories</a:t>
            </a:r>
          </a:p>
          <a:p>
            <a:r>
              <a:rPr lang="en-US" dirty="0" smtClean="0"/>
              <a:t>Simplified </a:t>
            </a:r>
            <a:r>
              <a:rPr lang="en-US" dirty="0"/>
              <a:t>three-tiered system of </a:t>
            </a:r>
            <a:r>
              <a:rPr lang="en-US" dirty="0" smtClean="0"/>
              <a:t>articles</a:t>
            </a:r>
          </a:p>
          <a:p>
            <a:pPr lvl="1"/>
            <a:r>
              <a:rPr lang="en-US" dirty="0" smtClean="0"/>
              <a:t> storage </a:t>
            </a:r>
            <a:r>
              <a:rPr lang="en-US" dirty="0"/>
              <a:t>logic in keeping with our own internal needs within the Central Statistical Office. </a:t>
            </a:r>
            <a:endParaRPr lang="en-US" dirty="0" smtClean="0"/>
          </a:p>
          <a:p>
            <a:r>
              <a:rPr lang="en-US" dirty="0" smtClean="0"/>
              <a:t>Increased interaction with users</a:t>
            </a:r>
          </a:p>
          <a:p>
            <a:pPr lvl="1"/>
            <a:r>
              <a:rPr lang="en-US" dirty="0"/>
              <a:t>users can rate articles and data on the </a:t>
            </a:r>
            <a:r>
              <a:rPr lang="en-US" dirty="0" smtClean="0"/>
              <a:t>site</a:t>
            </a:r>
          </a:p>
          <a:p>
            <a:pPr lvl="1"/>
            <a:r>
              <a:rPr lang="en-US" dirty="0"/>
              <a:t>users can e-mail the articles/tables and analysis provided </a:t>
            </a:r>
            <a:r>
              <a:rPr lang="en-US" dirty="0" smtClean="0"/>
              <a:t>to </a:t>
            </a:r>
            <a:r>
              <a:rPr lang="en-US" dirty="0"/>
              <a:t>a </a:t>
            </a:r>
            <a:r>
              <a:rPr lang="en-US" dirty="0" smtClean="0"/>
              <a:t>friend</a:t>
            </a:r>
          </a:p>
          <a:p>
            <a:pPr lvl="1"/>
            <a:r>
              <a:rPr lang="en-US" dirty="0" smtClean="0"/>
              <a:t>automatically </a:t>
            </a:r>
            <a:r>
              <a:rPr lang="en-US" dirty="0"/>
              <a:t>save a PDF or excel file for their own use</a:t>
            </a:r>
            <a:endParaRPr lang="en-US" dirty="0" smtClean="0"/>
          </a:p>
        </p:txBody>
      </p:sp>
      <p:pic>
        <p:nvPicPr>
          <p:cNvPr id="4" name="Picture 1"/>
          <p:cNvPicPr>
            <a:picLocks noChangeAspect="1" noChangeArrowheads="1"/>
          </p:cNvPicPr>
          <p:nvPr/>
        </p:nvPicPr>
        <p:blipFill>
          <a:blip r:embed="rId2" cstate="print"/>
          <a:srcRect/>
          <a:stretch>
            <a:fillRect/>
          </a:stretch>
        </p:blipFill>
        <p:spPr bwMode="auto">
          <a:xfrm>
            <a:off x="7772400" y="0"/>
            <a:ext cx="1332442" cy="1568433"/>
          </a:xfrm>
          <a:prstGeom prst="rect">
            <a:avLst/>
          </a:prstGeom>
          <a:noFill/>
          <a:ln w="9525">
            <a:noFill/>
            <a:miter lim="800000"/>
            <a:headEnd/>
            <a:tailEnd/>
          </a:ln>
        </p:spPr>
      </p:pic>
    </p:spTree>
    <p:extLst>
      <p:ext uri="{BB962C8B-B14F-4D97-AF65-F5344CB8AC3E}">
        <p14:creationId xmlns:p14="http://schemas.microsoft.com/office/powerpoint/2010/main" val="116807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621</Words>
  <Application>Microsoft Office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Using a Content Management System Website for the Dissemination of Official Statistics</vt:lpstr>
      <vt:lpstr>Open Data Objective of  Website Re-design</vt:lpstr>
      <vt:lpstr>Using Available Web  Dissemination Tools</vt:lpstr>
      <vt:lpstr>PowerPoint Presentation</vt:lpstr>
      <vt:lpstr>PowerPoint Presentation</vt:lpstr>
      <vt:lpstr>WebSite Management</vt:lpstr>
      <vt:lpstr>WebSite Management</vt:lpstr>
      <vt:lpstr>WebSite Management</vt:lpstr>
      <vt:lpstr>Features of the  Web CM System</vt:lpstr>
      <vt:lpstr>Features of the  Web CM System</vt:lpstr>
      <vt:lpstr>PowerPoint Presentation</vt:lpstr>
      <vt:lpstr>Link CMS System to NADA  (National Data Archive)</vt:lpstr>
      <vt:lpstr>Link CMS System to NADA  (National Data Archive)</vt:lpstr>
      <vt:lpstr>PowerPoint Presentation</vt:lpstr>
      <vt:lpstr>Ensure that CMS is Social to allow more effective interaction with Users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Content Management System Website for the Dissemination of Official Statistics</dc:title>
  <dc:creator>Edwin St Catherine</dc:creator>
  <cp:lastModifiedBy>Edwin St Catherine</cp:lastModifiedBy>
  <cp:revision>24</cp:revision>
  <dcterms:created xsi:type="dcterms:W3CDTF">2013-06-03T14:32:49Z</dcterms:created>
  <dcterms:modified xsi:type="dcterms:W3CDTF">2013-06-05T14:18:42Z</dcterms:modified>
</cp:coreProperties>
</file>